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65" r:id="rId3"/>
    <p:sldId id="257" r:id="rId4"/>
    <p:sldId id="266" r:id="rId5"/>
    <p:sldId id="267" r:id="rId6"/>
    <p:sldId id="268" r:id="rId7"/>
    <p:sldId id="284" r:id="rId8"/>
    <p:sldId id="296" r:id="rId9"/>
    <p:sldId id="295" r:id="rId10"/>
    <p:sldId id="287" r:id="rId11"/>
    <p:sldId id="288" r:id="rId12"/>
    <p:sldId id="285" r:id="rId13"/>
    <p:sldId id="276" r:id="rId14"/>
    <p:sldId id="286" r:id="rId15"/>
    <p:sldId id="294" r:id="rId16"/>
    <p:sldId id="293" r:id="rId17"/>
    <p:sldId id="283" r:id="rId18"/>
    <p:sldId id="282" r:id="rId19"/>
    <p:sldId id="272" r:id="rId20"/>
    <p:sldId id="269" r:id="rId21"/>
    <p:sldId id="289" r:id="rId22"/>
    <p:sldId id="290" r:id="rId23"/>
    <p:sldId id="292" r:id="rId24"/>
    <p:sldId id="291" r:id="rId25"/>
    <p:sldId id="270" r:id="rId26"/>
  </p:sldIdLst>
  <p:sldSz cx="12192000" cy="6858000"/>
  <p:notesSz cx="6858000" cy="9144000"/>
  <p:embeddedFontLst>
    <p:embeddedFont>
      <p:font typeface="Corbel" panose="020B0503020204020204" pitchFamily="34" charset="0"/>
      <p:regular r:id="rId28"/>
      <p:bold r:id="rId29"/>
      <p:italic r:id="rId30"/>
      <p:boldItalic r:id="rId31"/>
    </p:embeddedFont>
    <p:embeddedFont>
      <p:font typeface="Microsoft YaHei UI" panose="020B0503020204020204" pitchFamily="34" charset="-122"/>
      <p:regular r:id="rId32"/>
      <p:bold r:id="rId33"/>
    </p:embeddedFont>
    <p:embeddedFont>
      <p:font typeface="Taipei Sans TC Beta" pitchFamily="2" charset="-12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ED3B91-8B57-45E5-B4AA-55C9415E8902}" v="14" dt="2024-12-23T16:22:36.1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27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俊源 黃" userId="80343d57092bbb1c" providerId="LiveId" clId="{0BED3B91-8B57-45E5-B4AA-55C9415E8902}"/>
    <pc:docChg chg="undo custSel addSld delSld modSld sldOrd">
      <pc:chgData name="俊源 黃" userId="80343d57092bbb1c" providerId="LiveId" clId="{0BED3B91-8B57-45E5-B4AA-55C9415E8902}" dt="2024-12-23T16:24:18.409" v="431" actId="47"/>
      <pc:docMkLst>
        <pc:docMk/>
      </pc:docMkLst>
      <pc:sldChg chg="del">
        <pc:chgData name="俊源 黃" userId="80343d57092bbb1c" providerId="LiveId" clId="{0BED3B91-8B57-45E5-B4AA-55C9415E8902}" dt="2024-12-23T16:24:18.409" v="431" actId="47"/>
        <pc:sldMkLst>
          <pc:docMk/>
          <pc:sldMk cId="0" sldId="263"/>
        </pc:sldMkLst>
      </pc:sldChg>
      <pc:sldChg chg="addSp delSp modSp mod">
        <pc:chgData name="俊源 黃" userId="80343d57092bbb1c" providerId="LiveId" clId="{0BED3B91-8B57-45E5-B4AA-55C9415E8902}" dt="2024-12-23T16:13:42.052" v="345" actId="478"/>
        <pc:sldMkLst>
          <pc:docMk/>
          <pc:sldMk cId="3108830591" sldId="284"/>
        </pc:sldMkLst>
        <pc:spChg chg="mod">
          <ac:chgData name="俊源 黃" userId="80343d57092bbb1c" providerId="LiveId" clId="{0BED3B91-8B57-45E5-B4AA-55C9415E8902}" dt="2024-12-23T16:13:18.524" v="339" actId="20577"/>
          <ac:spMkLst>
            <pc:docMk/>
            <pc:sldMk cId="3108830591" sldId="284"/>
            <ac:spMk id="104" creationId="{E0CC2D20-87FB-2235-151E-A2BE5EC73F3A}"/>
          </ac:spMkLst>
        </pc:spChg>
        <pc:picChg chg="del mod">
          <ac:chgData name="俊源 黃" userId="80343d57092bbb1c" providerId="LiveId" clId="{0BED3B91-8B57-45E5-B4AA-55C9415E8902}" dt="2024-12-23T16:13:42.052" v="345" actId="478"/>
          <ac:picMkLst>
            <pc:docMk/>
            <pc:sldMk cId="3108830591" sldId="284"/>
            <ac:picMk id="2" creationId="{6564E320-EF4B-1CB7-24E9-81D3429CD0E2}"/>
          </ac:picMkLst>
        </pc:picChg>
        <pc:picChg chg="add mod">
          <ac:chgData name="俊源 黃" userId="80343d57092bbb1c" providerId="LiveId" clId="{0BED3B91-8B57-45E5-B4AA-55C9415E8902}" dt="2024-12-23T16:13:39.346" v="344" actId="12789"/>
          <ac:picMkLst>
            <pc:docMk/>
            <pc:sldMk cId="3108830591" sldId="284"/>
            <ac:picMk id="1026" creationId="{A33B4270-392E-3EA8-2E7C-73C6706276BC}"/>
          </ac:picMkLst>
        </pc:picChg>
      </pc:sldChg>
      <pc:sldChg chg="addSp delSp modSp add mod ord">
        <pc:chgData name="俊源 黃" userId="80343d57092bbb1c" providerId="LiveId" clId="{0BED3B91-8B57-45E5-B4AA-55C9415E8902}" dt="2024-12-23T14:49:35.274" v="60" actId="478"/>
        <pc:sldMkLst>
          <pc:docMk/>
          <pc:sldMk cId="1109397532" sldId="293"/>
        </pc:sldMkLst>
        <pc:spChg chg="mod">
          <ac:chgData name="俊源 黃" userId="80343d57092bbb1c" providerId="LiveId" clId="{0BED3B91-8B57-45E5-B4AA-55C9415E8902}" dt="2024-12-23T14:48:15.529" v="49" actId="20577"/>
          <ac:spMkLst>
            <pc:docMk/>
            <pc:sldMk cId="1109397532" sldId="293"/>
            <ac:spMk id="104" creationId="{EEC90429-AA8D-86F6-2C99-0B5DDB655655}"/>
          </ac:spMkLst>
        </pc:spChg>
        <pc:picChg chg="del">
          <ac:chgData name="俊源 黃" userId="80343d57092bbb1c" providerId="LiveId" clId="{0BED3B91-8B57-45E5-B4AA-55C9415E8902}" dt="2024-12-23T14:49:35.274" v="60" actId="478"/>
          <ac:picMkLst>
            <pc:docMk/>
            <pc:sldMk cId="1109397532" sldId="293"/>
            <ac:picMk id="2" creationId="{B63538C2-008B-9A80-B48A-67AE9F50C97B}"/>
          </ac:picMkLst>
        </pc:picChg>
        <pc:picChg chg="add del mod">
          <ac:chgData name="俊源 黃" userId="80343d57092bbb1c" providerId="LiveId" clId="{0BED3B91-8B57-45E5-B4AA-55C9415E8902}" dt="2024-12-23T14:48:46.546" v="55" actId="478"/>
          <ac:picMkLst>
            <pc:docMk/>
            <pc:sldMk cId="1109397532" sldId="293"/>
            <ac:picMk id="4" creationId="{6CD29AFD-6427-7289-1ED4-A53CC066E769}"/>
          </ac:picMkLst>
        </pc:picChg>
        <pc:picChg chg="add mod ord">
          <ac:chgData name="俊源 黃" userId="80343d57092bbb1c" providerId="LiveId" clId="{0BED3B91-8B57-45E5-B4AA-55C9415E8902}" dt="2024-12-23T14:49:33.354" v="59" actId="167"/>
          <ac:picMkLst>
            <pc:docMk/>
            <pc:sldMk cId="1109397532" sldId="293"/>
            <ac:picMk id="6" creationId="{EFD78DBD-1C40-E90B-5065-674DA59CA72E}"/>
          </ac:picMkLst>
        </pc:picChg>
      </pc:sldChg>
      <pc:sldChg chg="addSp delSp modSp add mod">
        <pc:chgData name="俊源 黃" userId="80343d57092bbb1c" providerId="LiveId" clId="{0BED3B91-8B57-45E5-B4AA-55C9415E8902}" dt="2024-12-23T14:52:59.186" v="320" actId="6549"/>
        <pc:sldMkLst>
          <pc:docMk/>
          <pc:sldMk cId="2283341694" sldId="294"/>
        </pc:sldMkLst>
        <pc:spChg chg="add mod">
          <ac:chgData name="俊源 黃" userId="80343d57092bbb1c" providerId="LiveId" clId="{0BED3B91-8B57-45E5-B4AA-55C9415E8902}" dt="2024-12-23T14:52:59.186" v="320" actId="6549"/>
          <ac:spMkLst>
            <pc:docMk/>
            <pc:sldMk cId="2283341694" sldId="294"/>
            <ac:spMk id="2" creationId="{476010BE-D788-E8CB-811A-14BBC2DCA2D5}"/>
          </ac:spMkLst>
        </pc:spChg>
        <pc:picChg chg="del">
          <ac:chgData name="俊源 黃" userId="80343d57092bbb1c" providerId="LiveId" clId="{0BED3B91-8B57-45E5-B4AA-55C9415E8902}" dt="2024-12-23T14:50:04.721" v="62" actId="478"/>
          <ac:picMkLst>
            <pc:docMk/>
            <pc:sldMk cId="2283341694" sldId="294"/>
            <ac:picMk id="4" creationId="{B058B58F-EB15-3430-0870-D39FA60CE8F4}"/>
          </ac:picMkLst>
        </pc:picChg>
      </pc:sldChg>
      <pc:sldChg chg="add del">
        <pc:chgData name="俊源 黃" userId="80343d57092bbb1c" providerId="LiveId" clId="{0BED3B91-8B57-45E5-B4AA-55C9415E8902}" dt="2024-12-23T16:13:08.859" v="322" actId="2890"/>
        <pc:sldMkLst>
          <pc:docMk/>
          <pc:sldMk cId="2923406244" sldId="295"/>
        </pc:sldMkLst>
      </pc:sldChg>
      <pc:sldChg chg="addSp delSp modSp add mod ord">
        <pc:chgData name="俊源 黃" userId="80343d57092bbb1c" providerId="LiveId" clId="{0BED3B91-8B57-45E5-B4AA-55C9415E8902}" dt="2024-12-23T16:23:24.843" v="430" actId="478"/>
        <pc:sldMkLst>
          <pc:docMk/>
          <pc:sldMk cId="3060413394" sldId="295"/>
        </pc:sldMkLst>
        <pc:spChg chg="mod">
          <ac:chgData name="俊源 黃" userId="80343d57092bbb1c" providerId="LiveId" clId="{0BED3B91-8B57-45E5-B4AA-55C9415E8902}" dt="2024-12-23T16:15:07.497" v="376" actId="6549"/>
          <ac:spMkLst>
            <pc:docMk/>
            <pc:sldMk cId="3060413394" sldId="295"/>
            <ac:spMk id="104" creationId="{DABDD670-65BE-3D94-49F6-64C43BAE3206}"/>
          </ac:spMkLst>
        </pc:spChg>
        <pc:picChg chg="add del mod">
          <ac:chgData name="俊源 黃" userId="80343d57092bbb1c" providerId="LiveId" clId="{0BED3B91-8B57-45E5-B4AA-55C9415E8902}" dt="2024-12-23T16:23:22.532" v="429" actId="478"/>
          <ac:picMkLst>
            <pc:docMk/>
            <pc:sldMk cId="3060413394" sldId="295"/>
            <ac:picMk id="2" creationId="{5CD39F8D-206A-B2D0-1009-2F839262E937}"/>
          </ac:picMkLst>
        </pc:picChg>
        <pc:picChg chg="add del mod">
          <ac:chgData name="俊源 黃" userId="80343d57092bbb1c" providerId="LiveId" clId="{0BED3B91-8B57-45E5-B4AA-55C9415E8902}" dt="2024-12-23T16:22:19.526" v="412" actId="478"/>
          <ac:picMkLst>
            <pc:docMk/>
            <pc:sldMk cId="3060413394" sldId="295"/>
            <ac:picMk id="4" creationId="{714E25F4-9AF9-08E5-DD39-8738F3F8E498}"/>
          </ac:picMkLst>
        </pc:picChg>
        <pc:picChg chg="add mod">
          <ac:chgData name="俊源 黃" userId="80343d57092bbb1c" providerId="LiveId" clId="{0BED3B91-8B57-45E5-B4AA-55C9415E8902}" dt="2024-12-23T16:23:19.015" v="427" actId="555"/>
          <ac:picMkLst>
            <pc:docMk/>
            <pc:sldMk cId="3060413394" sldId="295"/>
            <ac:picMk id="6" creationId="{9AB95C0B-78F0-070E-BE5F-ABFABCB2E84F}"/>
          </ac:picMkLst>
        </pc:picChg>
        <pc:picChg chg="add del mod">
          <ac:chgData name="俊源 黃" userId="80343d57092bbb1c" providerId="LiveId" clId="{0BED3B91-8B57-45E5-B4AA-55C9415E8902}" dt="2024-12-23T16:23:21.653" v="428" actId="478"/>
          <ac:picMkLst>
            <pc:docMk/>
            <pc:sldMk cId="3060413394" sldId="295"/>
            <ac:picMk id="7" creationId="{D8E3CBD6-D69D-2D52-F494-7FA73629276F}"/>
          </ac:picMkLst>
        </pc:picChg>
        <pc:picChg chg="add del mod">
          <ac:chgData name="俊源 黃" userId="80343d57092bbb1c" providerId="LiveId" clId="{0BED3B91-8B57-45E5-B4AA-55C9415E8902}" dt="2024-12-23T16:23:24.843" v="430" actId="478"/>
          <ac:picMkLst>
            <pc:docMk/>
            <pc:sldMk cId="3060413394" sldId="295"/>
            <ac:picMk id="8" creationId="{50AA43AC-5A8C-F921-3EA8-26140A8AC09C}"/>
          </ac:picMkLst>
        </pc:picChg>
        <pc:picChg chg="add mod">
          <ac:chgData name="俊源 黃" userId="80343d57092bbb1c" providerId="LiveId" clId="{0BED3B91-8B57-45E5-B4AA-55C9415E8902}" dt="2024-12-23T16:23:19.015" v="427" actId="555"/>
          <ac:picMkLst>
            <pc:docMk/>
            <pc:sldMk cId="3060413394" sldId="295"/>
            <ac:picMk id="10" creationId="{F0624920-87F9-FA74-A762-1A961B3BBBAD}"/>
          </ac:picMkLst>
        </pc:picChg>
        <pc:picChg chg="add mod">
          <ac:chgData name="俊源 黃" userId="80343d57092bbb1c" providerId="LiveId" clId="{0BED3B91-8B57-45E5-B4AA-55C9415E8902}" dt="2024-12-23T16:23:19.015" v="427" actId="555"/>
          <ac:picMkLst>
            <pc:docMk/>
            <pc:sldMk cId="3060413394" sldId="295"/>
            <ac:picMk id="12" creationId="{74CB332D-3AA3-8730-2824-90B5F4210449}"/>
          </ac:picMkLst>
        </pc:picChg>
      </pc:sldChg>
      <pc:sldChg chg="addSp delSp modSp add mod">
        <pc:chgData name="俊源 黃" userId="80343d57092bbb1c" providerId="LiveId" clId="{0BED3B91-8B57-45E5-B4AA-55C9415E8902}" dt="2024-12-23T16:19:34.410" v="383" actId="478"/>
        <pc:sldMkLst>
          <pc:docMk/>
          <pc:sldMk cId="1651019423" sldId="296"/>
        </pc:sldMkLst>
        <pc:picChg chg="mod">
          <ac:chgData name="俊源 黃" userId="80343d57092bbb1c" providerId="LiveId" clId="{0BED3B91-8B57-45E5-B4AA-55C9415E8902}" dt="2024-12-23T16:19:29.807" v="382" actId="553"/>
          <ac:picMkLst>
            <pc:docMk/>
            <pc:sldMk cId="1651019423" sldId="296"/>
            <ac:picMk id="2" creationId="{4544816B-7286-C4C3-1D76-491A5E8E03D6}"/>
          </ac:picMkLst>
        </pc:picChg>
        <pc:picChg chg="add del mod">
          <ac:chgData name="俊源 黃" userId="80343d57092bbb1c" providerId="LiveId" clId="{0BED3B91-8B57-45E5-B4AA-55C9415E8902}" dt="2024-12-23T16:19:34.410" v="383" actId="478"/>
          <ac:picMkLst>
            <pc:docMk/>
            <pc:sldMk cId="1651019423" sldId="296"/>
            <ac:picMk id="4" creationId="{F83694AA-D998-981C-75E4-A1482B2EE83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1BA1AAAB-6E83-2DDA-2C9B-9DA1D00B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CD1CCAAC-1EE2-DF3F-EB0C-1DDEDCC1E7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30D1E60F-0079-180C-9A84-D60EFDB320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8F6F8214-BB01-3F28-F2FC-FDC8B9E0CA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530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FF137984-4671-F2ED-5E68-02712C528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B84F8CC1-FB04-20CF-ED90-D96B23E436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FABDC5D6-77FA-4B91-76DD-C730585EA7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D018D263-98BA-F5BA-CA44-C4E7E1101D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0653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378FEC17-5243-BC3A-E931-B14BA1A1A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9C700300-BA88-923B-5EEC-EF78DF8FDF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7C8E4D3B-A572-1246-8142-0A5B33D0AB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45DB1174-1D4A-05F5-D1EC-2B9BFC92E4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6508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4BB9D075-A059-ED9B-3CDA-91344A26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74174DFF-4ECB-DBE1-E327-A6FCB2E6E1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5875FF76-E836-8F7A-8083-B572DEC781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0512C067-854C-FB7D-6A37-BF891C2FC6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0124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455CAD07-ACDF-4A82-D6FA-58D08E88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75981B03-E2A3-C533-EAD7-0DCDDF6BE5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E4D6593D-BEC4-E108-1D04-9B978D6EC2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6985BF0E-E8B1-2211-6073-98D1B4BBB0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4267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F6A723A3-6583-DE38-4BD7-7B0B1B6A2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63793A57-30F9-D8CC-1F9E-3D85C46E6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4790F0CB-12C5-B345-B2AF-213CE37ED2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4E3DCFB2-12DB-360F-1103-A6C3C09A6D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7222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2E2CE7B1-6856-B3BE-1087-F4CF2674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45C4EA75-7D11-55C2-0AA9-5BD8D37136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5599EA5A-8728-F110-CA97-5DE533D19C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2A443949-C809-F034-1BEC-C85FC13782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2058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DA385903-99CA-39E0-A4E0-81D52C2D9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D4CA9345-750D-ACDE-F218-F7F8084633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4006B45C-8D11-8664-7EE2-DA0512A2EE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49F2AC3C-8E70-0526-33BA-87CB9131EB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8526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C66C7611-E736-8F99-10BE-D50B5F837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10519651-CD87-A73F-BC0C-1F1EA05CFF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90C5C940-BB0B-E371-B0B8-E1613D9F93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82DD8EA6-5670-4C38-05EE-F6D0BA8491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038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A154A43B-5FFE-4ED0-C766-41F28D546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DFF6753F-A8E0-2007-B6D3-09AF7553E2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BC9D4A31-9B46-DF9E-E127-437B6D07A4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C8C124DD-822B-E056-B260-C479421C7C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20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8060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CEDC9FAE-9605-8A63-79A9-15D8881C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7ED7BC2D-2ECB-145B-5511-0A058825FD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71E1078A-2E6E-4996-F249-CA141073F2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CE414361-DF4F-D238-8F80-32E31B0F7B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9010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425ECB6A-1DA0-3B50-420F-86C2E1459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56F8EF8C-DB74-8972-9717-518E5A61B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19C45FD1-7ED9-C3F1-CE8E-CB315C7520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014931CA-231F-70D2-AB3E-4706E538A2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21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6982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F204C636-C07F-8C40-6CF2-371B29644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5FCA25C2-8B61-4C45-EE08-0C06C3E6E6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D84693D4-83B9-7CD5-53D2-E7AE5D716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C49C6CEA-09A1-D6FA-D2D7-2FEB8CE6BC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22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049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1B0E9F0B-A477-D397-2BA3-204672191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6CB1FC57-BC0E-9D69-C9D7-E99F0D4FE6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F5BB4AEB-3C13-6DE3-F37E-22953CADF0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BC0F1519-351D-D4C2-121E-586D454F87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23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1938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4D48C1B1-D26C-C4E9-630C-5B25E2D13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1777987A-DFDE-553F-2D88-70453BE933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1F371AD9-CD4C-21FA-8540-6C4F6CCC24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9E616717-F8D3-3188-A7A9-CE9D7F8D68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24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2658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B49484D0-0AFC-B146-8164-B5272F079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BCE2E739-034F-D978-9128-533195437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4D12ABD8-470B-A31E-1D57-86B3C20430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EE0F26E0-D373-E74E-567E-28542DAAE69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25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6081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1B2595EA-C41E-E0D9-BF2C-91A6E1024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73C32772-B669-8DC1-6516-FBA4982C92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54505916-4229-FFE3-0111-7248A1B2FC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EF6D6BFE-7EC1-AEAC-471B-1CC3DE4423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9347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4A31AB3A-11C8-D142-CE19-B6ED0AE2B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C65CAB7B-4180-B3B7-025B-5296BC1E46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3E3FE470-5121-B60E-8668-72DEC091FE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54EBD37D-4618-3945-FFE1-92D9950616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2638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DAB2DFC4-433F-6BE1-BA0D-64AB30CB0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F304558B-8E0D-63A8-C21E-66F579C401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6D00F4F9-6018-66B8-CFC7-8E1DADDC07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526FC63D-E2B6-F130-9BE6-5868E18AFC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8831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71CC5919-582E-ED20-BFC9-8EBAFD2B5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DC7B83C1-9307-CA66-C68D-8638BC066D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AF0D7310-5252-3202-ADB7-A7E5DFE22C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FE2D0123-504F-1EA5-642D-29879D9095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2048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E276E653-0665-A138-EF72-11B3CDAB0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A112D849-29E7-AFDF-AD08-5C2AC65E63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F34511B6-67B9-2CAA-8D8A-348975B97F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DDE1375C-2AFE-0BB9-FEE7-21A76989F89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8638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4FC0B9AD-84DE-85F8-7A5B-39C354D08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2824B4E4-F14D-3DA7-F804-F38D9ECE5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5B4C7D16-820E-C57D-E736-E22013D657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273FB131-43A5-80D1-1FF5-9C8ADF802F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7403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231140" y="243841"/>
            <a:ext cx="11724640" cy="637793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  <a:defRPr sz="7200" b="1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709531" y="3869636"/>
            <a:ext cx="8767860" cy="138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76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6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20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23" name="Google Shape;23;p2"/>
          <p:cNvCxnSpPr/>
          <p:nvPr/>
        </p:nvCxnSpPr>
        <p:spPr>
          <a:xfrm>
            <a:off x="1978661" y="3733800"/>
            <a:ext cx="8229601" cy="0"/>
          </a:xfrm>
          <a:prstGeom prst="straightConnector1">
            <a:avLst/>
          </a:prstGeom>
          <a:noFill/>
          <a:ln w="100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 rot="5400000">
            <a:off x="4060138" y="-859736"/>
            <a:ext cx="4038600" cy="98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181851" y="2305050"/>
            <a:ext cx="54102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2152651" y="-247650"/>
            <a:ext cx="5410200" cy="74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1143002" y="2057400"/>
            <a:ext cx="9872871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/>
              <a:buNone/>
              <a:defRPr sz="72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36" name="Google Shape;36;p4"/>
          <p:cNvCxnSpPr/>
          <p:nvPr/>
        </p:nvCxnSpPr>
        <p:spPr>
          <a:xfrm>
            <a:off x="1981201" y="4020408"/>
            <a:ext cx="8229601" cy="0"/>
          </a:xfrm>
          <a:prstGeom prst="straightConnector1">
            <a:avLst/>
          </a:prstGeom>
          <a:noFill/>
          <a:ln w="100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1143000" y="2057399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marL="3200400" lvl="6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marL="3657600" lvl="7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marL="4114800" lvl="8" indent="-30987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6267612" y="20574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marL="3200400" lvl="6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marL="3657600" lvl="7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marL="4114800" lvl="8" indent="-30987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1143000" y="2721483"/>
            <a:ext cx="4754880" cy="338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marL="3200400" lvl="6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marL="3657600" lvl="7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marL="4114800" lvl="8" indent="-30987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6269173" y="1999032"/>
            <a:ext cx="475488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4"/>
          </p:nvPr>
        </p:nvSpPr>
        <p:spPr>
          <a:xfrm>
            <a:off x="6269173" y="2719322"/>
            <a:ext cx="4754880" cy="338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marL="3200400" lvl="6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marL="3657600" lvl="7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marL="4114800" lvl="8" indent="-30987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5852159" y="1097280"/>
            <a:ext cx="5212080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11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560"/>
              <a:buChar char="•"/>
              <a:defRPr sz="3200"/>
            </a:lvl1pPr>
            <a:lvl2pPr marL="914400" lvl="1" indent="-37084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240"/>
              <a:buChar char="•"/>
              <a:defRPr sz="2800"/>
            </a:lvl2pPr>
            <a:lvl3pPr marL="1371600" lvl="2" indent="-35051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20"/>
              <a:buChar char="•"/>
              <a:defRPr sz="24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1143000" y="2834640"/>
            <a:ext cx="393192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  <a:defRPr sz="17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5413248" y="1069847"/>
            <a:ext cx="6099048" cy="48006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1143000" y="2834640"/>
            <a:ext cx="3931920" cy="288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  <a:defRPr sz="17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31140" y="243841"/>
            <a:ext cx="11724640" cy="63779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43002" y="2057400"/>
            <a:ext cx="9872871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036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Corbel"/>
              <a:buChar char="•"/>
              <a:defRPr sz="2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Char char="•"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rbel"/>
              <a:buChar char="•"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9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09879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OwO/pricescout_backen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aipei Sans TC Beta" pitchFamily="2" charset="-120"/>
              <a:ea typeface="Taipei Sans TC Beta" pitchFamily="2" charset="-120"/>
              <a:sym typeface="Arial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243840" y="256542"/>
            <a:ext cx="11704320" cy="63652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ipei Sans TC Beta" pitchFamily="2" charset="-120"/>
              <a:ea typeface="Taipei Sans TC Beta" pitchFamily="2" charset="-120"/>
            </a:endParaRPr>
          </a:p>
        </p:txBody>
      </p:sp>
      <p:cxnSp>
        <p:nvCxnSpPr>
          <p:cNvPr id="95" name="Google Shape;95;p13"/>
          <p:cNvCxnSpPr/>
          <p:nvPr/>
        </p:nvCxnSpPr>
        <p:spPr>
          <a:xfrm>
            <a:off x="1978662" y="5458968"/>
            <a:ext cx="8229601" cy="0"/>
          </a:xfrm>
          <a:prstGeom prst="straightConnector1">
            <a:avLst/>
          </a:prstGeom>
          <a:noFill/>
          <a:ln w="100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13"/>
          <p:cNvSpPr txBox="1">
            <a:spLocks noGrp="1"/>
          </p:cNvSpPr>
          <p:nvPr>
            <p:ph type="ctrTitle"/>
          </p:nvPr>
        </p:nvSpPr>
        <p:spPr>
          <a:xfrm>
            <a:off x="1109980" y="4206240"/>
            <a:ext cx="996696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Arial"/>
              <a:buNone/>
            </a:pPr>
            <a:r>
              <a:rPr lang="zh-TW" sz="6600" dirty="0">
                <a:solidFill>
                  <a:schemeClr val="accent1"/>
                </a:solidFill>
                <a:latin typeface="Taipei Sans TC Beta" pitchFamily="2" charset="-120"/>
                <a:ea typeface="Taipei Sans TC Beta" pitchFamily="2" charset="-120"/>
              </a:rPr>
              <a:t>生鮮</a:t>
            </a:r>
            <a:r>
              <a:rPr lang="zh-TW" altLang="en-US" sz="6600" dirty="0">
                <a:solidFill>
                  <a:schemeClr val="accent1"/>
                </a:solidFill>
                <a:latin typeface="Taipei Sans TC Beta" pitchFamily="2" charset="-120"/>
                <a:ea typeface="Taipei Sans TC Beta" pitchFamily="2" charset="-120"/>
              </a:rPr>
              <a:t>食品比價網站</a:t>
            </a:r>
            <a:endParaRPr sz="6600" dirty="0">
              <a:solidFill>
                <a:schemeClr val="accent1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"/>
          </p:nvPr>
        </p:nvSpPr>
        <p:spPr>
          <a:xfrm>
            <a:off x="1709530" y="5596128"/>
            <a:ext cx="8767860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000" dirty="0">
                <a:solidFill>
                  <a:schemeClr val="accent1"/>
                </a:solidFill>
                <a:latin typeface="Taipei Sans TC Beta" pitchFamily="2" charset="-120"/>
                <a:ea typeface="Taipei Sans TC Beta" pitchFamily="2" charset="-120"/>
              </a:rPr>
              <a:t>01257128 黃俊源  01257111翁世華</a:t>
            </a:r>
            <a:endParaRPr dirty="0">
              <a:latin typeface="Taipei Sans TC Beta" pitchFamily="2" charset="-120"/>
              <a:ea typeface="Taipei Sans TC Beta" pitchFamily="2" charset="-120"/>
            </a:endParaRPr>
          </a:p>
        </p:txBody>
      </p:sp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 t="23136" b="23136"/>
          <a:stretch/>
        </p:blipFill>
        <p:spPr>
          <a:xfrm>
            <a:off x="243205" y="257174"/>
            <a:ext cx="11707200" cy="376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7E933C04-6232-D060-A502-3F53AF762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93A0F345-5169-C3DE-9576-0180EE541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</a:rPr>
              <a:t>商品顯示模式</a:t>
            </a:r>
          </a:p>
        </p:txBody>
      </p:sp>
      <p:pic>
        <p:nvPicPr>
          <p:cNvPr id="6" name="圖片 5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BF7E73A1-C0D2-250D-9DF4-CE47660AA8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539"/>
          <a:stretch/>
        </p:blipFill>
        <p:spPr>
          <a:xfrm>
            <a:off x="1776000" y="1610217"/>
            <a:ext cx="8640000" cy="485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4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77B1934C-05A3-F111-6D93-3454C4F94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D5CD967E-549D-0070-FD4A-8BF08F11E1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</a:rPr>
              <a:t>商品顯示模式</a:t>
            </a:r>
          </a:p>
        </p:txBody>
      </p:sp>
      <p:pic>
        <p:nvPicPr>
          <p:cNvPr id="5" name="圖片 4" descr="一張含有 文字, 蔬菜, 綠葉蔬菜, 素食者營養 的圖片&#10;&#10;自動產生的描述">
            <a:extLst>
              <a:ext uri="{FF2B5EF4-FFF2-40B4-BE49-F238E27FC236}">
                <a16:creationId xmlns:a16="http://schemas.microsoft.com/office/drawing/2014/main" id="{E381F8F2-3C8E-BAD8-5E43-CD6274C7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057"/>
          <a:stretch/>
        </p:blipFill>
        <p:spPr>
          <a:xfrm>
            <a:off x="1776000" y="1610216"/>
            <a:ext cx="8640000" cy="485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97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61C96175-6C4D-5276-A293-4BAC936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BFB812AD-707C-47A1-31FC-5B0415A24D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</a:rPr>
              <a:t>商品關鍵字搜尋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820F39-F27A-780E-B826-148BB5333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00" y="1762890"/>
            <a:ext cx="8640000" cy="598899"/>
          </a:xfrm>
          <a:prstGeom prst="rect">
            <a:avLst/>
          </a:prstGeom>
        </p:spPr>
      </p:pic>
      <p:pic>
        <p:nvPicPr>
          <p:cNvPr id="10" name="圖片 9" descr="一張含有 文字, 瓶子, 蔬菜, 食物群 的圖片&#10;&#10;自動產生的描述">
            <a:extLst>
              <a:ext uri="{FF2B5EF4-FFF2-40B4-BE49-F238E27FC236}">
                <a16:creationId xmlns:a16="http://schemas.microsoft.com/office/drawing/2014/main" id="{92BBB45C-CDCC-64B9-27EC-3D9B1CB4A5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2024"/>
          <a:stretch/>
        </p:blipFill>
        <p:spPr>
          <a:xfrm>
            <a:off x="3216000" y="2733568"/>
            <a:ext cx="576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85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CB279C0E-7A23-28CF-D190-253BFA409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4;p14">
            <a:extLst>
              <a:ext uri="{FF2B5EF4-FFF2-40B4-BE49-F238E27FC236}">
                <a16:creationId xmlns:a16="http://schemas.microsoft.com/office/drawing/2014/main" id="{012C6883-2A23-4E4E-13BD-7C693A8D9FA9}"/>
              </a:ext>
            </a:extLst>
          </p:cNvPr>
          <p:cNvSpPr txBox="1">
            <a:spLocks/>
          </p:cNvSpPr>
          <p:nvPr/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</a:rPr>
              <a:t>商品關鍵字搜尋</a:t>
            </a:r>
          </a:p>
        </p:txBody>
      </p:sp>
      <p:pic>
        <p:nvPicPr>
          <p:cNvPr id="13" name="圖片 12" descr="一張含有 文字, 功能表, 螢幕擷取畫面, 食物 的圖片&#10;&#10;自動產生的描述">
            <a:extLst>
              <a:ext uri="{FF2B5EF4-FFF2-40B4-BE49-F238E27FC236}">
                <a16:creationId xmlns:a16="http://schemas.microsoft.com/office/drawing/2014/main" id="{9F1AB39B-7635-FDEF-1912-6361248B56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47096"/>
          <a:stretch/>
        </p:blipFill>
        <p:spPr>
          <a:xfrm>
            <a:off x="6336000" y="1696003"/>
            <a:ext cx="4320000" cy="4319999"/>
          </a:xfrm>
          <a:prstGeom prst="rect">
            <a:avLst/>
          </a:prstGeom>
        </p:spPr>
      </p:pic>
      <p:pic>
        <p:nvPicPr>
          <p:cNvPr id="15" name="圖片 14" descr="一張含有 文字, 蔬菜, 天然食品, 水果 的圖片&#10;&#10;自動產生的描述">
            <a:extLst>
              <a:ext uri="{FF2B5EF4-FFF2-40B4-BE49-F238E27FC236}">
                <a16:creationId xmlns:a16="http://schemas.microsoft.com/office/drawing/2014/main" id="{77CBBA2A-BE7A-7FEF-D095-BDFF9AEFAD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2727"/>
          <a:stretch/>
        </p:blipFill>
        <p:spPr>
          <a:xfrm>
            <a:off x="1536000" y="1696003"/>
            <a:ext cx="4320000" cy="43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48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6D86684D-DCDB-84E9-5717-F4C63F5D7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4;p14">
            <a:extLst>
              <a:ext uri="{FF2B5EF4-FFF2-40B4-BE49-F238E27FC236}">
                <a16:creationId xmlns:a16="http://schemas.microsoft.com/office/drawing/2014/main" id="{45AB14CF-1748-EDE7-7E14-74613399B48E}"/>
              </a:ext>
            </a:extLst>
          </p:cNvPr>
          <p:cNvSpPr txBox="1">
            <a:spLocks/>
          </p:cNvSpPr>
          <p:nvPr/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</a:rPr>
              <a:t>商品關鍵字搜尋</a:t>
            </a:r>
          </a:p>
        </p:txBody>
      </p:sp>
      <p:pic>
        <p:nvPicPr>
          <p:cNvPr id="4" name="圖片 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E65D1973-7129-9873-F054-E50156AA7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00" y="1730455"/>
            <a:ext cx="8640000" cy="33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42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5870F00F-E7C5-8C00-FC72-0C1CBD12F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4;p14">
            <a:extLst>
              <a:ext uri="{FF2B5EF4-FFF2-40B4-BE49-F238E27FC236}">
                <a16:creationId xmlns:a16="http://schemas.microsoft.com/office/drawing/2014/main" id="{58A64E11-99A8-D72A-E877-49E45AF074FC}"/>
              </a:ext>
            </a:extLst>
          </p:cNvPr>
          <p:cNvSpPr txBox="1">
            <a:spLocks/>
          </p:cNvSpPr>
          <p:nvPr/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</a:rPr>
              <a:t>商品關鍵字搜尋</a:t>
            </a:r>
          </a:p>
        </p:txBody>
      </p:sp>
      <p:sp>
        <p:nvSpPr>
          <p:cNvPr id="2" name="Google Shape;105;p14">
            <a:extLst>
              <a:ext uri="{FF2B5EF4-FFF2-40B4-BE49-F238E27FC236}">
                <a16:creationId xmlns:a16="http://schemas.microsoft.com/office/drawing/2014/main" id="{476010BE-D788-E8CB-811A-14BBC2DCA2D5}"/>
              </a:ext>
            </a:extLst>
          </p:cNvPr>
          <p:cNvSpPr txBox="1"/>
          <p:nvPr/>
        </p:nvSpPr>
        <p:spPr>
          <a:xfrm>
            <a:off x="1056000" y="1440000"/>
            <a:ext cx="100800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更高級的搜尋</a:t>
            </a:r>
            <a:endParaRPr lang="en-US" altLang="zh-TW" sz="2400" dirty="0">
              <a:solidFill>
                <a:schemeClr val="dk1"/>
              </a:solidFill>
              <a:latin typeface="Taipei Sans TC Beta" pitchFamily="2" charset="-120"/>
              <a:ea typeface="Taipei Sans TC Beta" pitchFamily="2" charset="-120"/>
              <a:cs typeface="Gill Sans"/>
              <a:sym typeface="Gill Sans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使用空格來表示多個關鍵字</a:t>
            </a:r>
            <a:endParaRPr lang="en-US" altLang="zh-TW" sz="2400" dirty="0">
              <a:solidFill>
                <a:schemeClr val="dk1"/>
              </a:solidFill>
              <a:latin typeface="Taipei Sans TC Beta" pitchFamily="2" charset="-120"/>
              <a:ea typeface="Taipei Sans TC Beta" pitchFamily="2" charset="-120"/>
              <a:cs typeface="Gill Sans"/>
              <a:sym typeface="Gill Sans"/>
            </a:endParaRPr>
          </a:p>
          <a:p>
            <a:pPr marL="342900" lvl="3" indent="-34290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“</a:t>
            </a: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高 菜</a:t>
            </a: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”</a:t>
            </a: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 → 商品名稱包含「高」和「菜」</a:t>
            </a:r>
            <a:endParaRPr lang="en-US" altLang="zh-TW" sz="2400" dirty="0">
              <a:solidFill>
                <a:schemeClr val="dk1"/>
              </a:solidFill>
              <a:latin typeface="Taipei Sans TC Beta" pitchFamily="2" charset="-120"/>
              <a:ea typeface="Taipei Sans TC Beta" pitchFamily="2" charset="-120"/>
              <a:cs typeface="Gill Sans"/>
              <a:sym typeface="Gill Sans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使用 </a:t>
            </a: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“-” </a:t>
            </a: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來排除關鍵字</a:t>
            </a:r>
            <a:endParaRPr lang="en-US" altLang="zh-TW" sz="2400" dirty="0">
              <a:solidFill>
                <a:schemeClr val="dk1"/>
              </a:solidFill>
              <a:latin typeface="Taipei Sans TC Beta" pitchFamily="2" charset="-120"/>
              <a:ea typeface="Taipei Sans TC Beta" pitchFamily="2" charset="-120"/>
              <a:cs typeface="Gill Sans"/>
              <a:sym typeface="Gill Sans"/>
            </a:endParaRP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“</a:t>
            </a: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高 </a:t>
            </a: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-</a:t>
            </a: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菜</a:t>
            </a: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”</a:t>
            </a: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 → 商品名稱包含「高」，但不包含「菜」</a:t>
            </a:r>
            <a:endParaRPr lang="en-US" altLang="zh-TW" sz="2400" dirty="0">
              <a:solidFill>
                <a:schemeClr val="dk1"/>
              </a:solidFill>
              <a:latin typeface="Taipei Sans TC Beta" pitchFamily="2" charset="-120"/>
              <a:ea typeface="Taipei Sans TC Beta" pitchFamily="2" charset="-120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83341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7D355E26-69F1-68A0-BED0-6523E5341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FD78DBD-1C40-E90B-5065-674DA59CA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00" y="1610217"/>
            <a:ext cx="8640000" cy="4858523"/>
          </a:xfrm>
          <a:prstGeom prst="rect">
            <a:avLst/>
          </a:prstGeom>
        </p:spPr>
      </p:pic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EEC90429-AA8D-86F6-2C99-0B5DDB6556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altLang="zh-TW" sz="4800" dirty="0">
                <a:latin typeface="Taipei Sans TC Beta" pitchFamily="2" charset="-120"/>
                <a:ea typeface="Taipei Sans TC Beta" pitchFamily="2" charset="-120"/>
              </a:rPr>
              <a:t>404</a:t>
            </a: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4800" dirty="0">
                <a:latin typeface="Taipei Sans TC Beta" pitchFamily="2" charset="-120"/>
                <a:ea typeface="Taipei Sans TC Beta" pitchFamily="2" charset="-120"/>
              </a:rPr>
              <a:t>Not Found </a:t>
            </a: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</a:rPr>
              <a:t>處理</a:t>
            </a:r>
          </a:p>
        </p:txBody>
      </p:sp>
    </p:spTree>
    <p:extLst>
      <p:ext uri="{BB962C8B-B14F-4D97-AF65-F5344CB8AC3E}">
        <p14:creationId xmlns:p14="http://schemas.microsoft.com/office/powerpoint/2010/main" val="1109397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EF2047C9-AB97-4192-E820-DBBD2A087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5;p14">
            <a:extLst>
              <a:ext uri="{FF2B5EF4-FFF2-40B4-BE49-F238E27FC236}">
                <a16:creationId xmlns:a16="http://schemas.microsoft.com/office/drawing/2014/main" id="{5B2FA377-2980-C7AB-0A24-1064F44A5BFC}"/>
              </a:ext>
            </a:extLst>
          </p:cNvPr>
          <p:cNvSpPr txBox="1"/>
          <p:nvPr/>
        </p:nvSpPr>
        <p:spPr>
          <a:xfrm>
            <a:off x="1056000" y="1440000"/>
            <a:ext cx="100800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R="0"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使用 </a:t>
            </a: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Cookies </a:t>
            </a: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保存使用者資料</a:t>
            </a:r>
          </a:p>
          <a:p>
            <a:pPr marR="0"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直到關閉瀏覽器才會清除。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第一次訪問時顯示提示視窗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顯示模式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關鍵字搜尋</a:t>
            </a:r>
          </a:p>
        </p:txBody>
      </p:sp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0C746F01-0AE2-A6DD-1053-F6F7D32E6B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altLang="zh-TW" sz="4800" dirty="0">
                <a:latin typeface="Taipei Sans TC Beta" pitchFamily="2" charset="-120"/>
                <a:ea typeface="Taipei Sans TC Beta" pitchFamily="2" charset="-120"/>
              </a:rPr>
              <a:t>Cookies </a:t>
            </a: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</a:rPr>
              <a:t>持久化</a:t>
            </a:r>
          </a:p>
        </p:txBody>
      </p:sp>
    </p:spTree>
    <p:extLst>
      <p:ext uri="{BB962C8B-B14F-4D97-AF65-F5344CB8AC3E}">
        <p14:creationId xmlns:p14="http://schemas.microsoft.com/office/powerpoint/2010/main" val="3299586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BEC1DCE1-DC35-5134-7CDF-D2519B087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p14">
            <a:extLst>
              <a:ext uri="{FF2B5EF4-FFF2-40B4-BE49-F238E27FC236}">
                <a16:creationId xmlns:a16="http://schemas.microsoft.com/office/drawing/2014/main" id="{60A2750B-0492-EACE-CE3E-61DD6BFA875D}"/>
              </a:ext>
            </a:extLst>
          </p:cNvPr>
          <p:cNvSpPr txBox="1"/>
          <p:nvPr/>
        </p:nvSpPr>
        <p:spPr>
          <a:xfrm>
            <a:off x="1056000" y="1696002"/>
            <a:ext cx="10080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r>
              <a:rPr lang="zh-TW" altLang="en-US" sz="3600" dirty="0">
                <a:latin typeface="Taipei Sans TC Beta" pitchFamily="2" charset="-120"/>
                <a:ea typeface="Taipei Sans TC Beta" pitchFamily="2" charset="-120"/>
              </a:rPr>
              <a:t>使用 </a:t>
            </a:r>
            <a:r>
              <a:rPr lang="en-US" altLang="zh-TW" sz="3600" dirty="0">
                <a:latin typeface="Taipei Sans TC Beta" pitchFamily="2" charset="-120"/>
                <a:ea typeface="Taipei Sans TC Beta" pitchFamily="2" charset="-120"/>
              </a:rPr>
              <a:t>Meta Tags</a:t>
            </a:r>
            <a:r>
              <a:rPr lang="zh-TW" altLang="en-US" sz="3600" dirty="0">
                <a:latin typeface="Taipei Sans TC Beta" pitchFamily="2" charset="-120"/>
                <a:ea typeface="Taipei Sans TC Beta" pitchFamily="2" charset="-120"/>
              </a:rPr>
              <a:t> 設定網站縮圖與描述</a:t>
            </a:r>
            <a:endParaRPr lang="en-US" altLang="zh-TW" sz="3600" dirty="0">
              <a:latin typeface="Taipei Sans TC Beta" pitchFamily="2" charset="-120"/>
              <a:ea typeface="Taipei Sans TC Beta" pitchFamily="2" charset="-120"/>
            </a:endParaRPr>
          </a:p>
          <a:p>
            <a:r>
              <a:rPr lang="zh-TW" altLang="en-US" sz="3600" dirty="0">
                <a:latin typeface="Taipei Sans TC Beta" pitchFamily="2" charset="-120"/>
                <a:ea typeface="Taipei Sans TC Beta" pitchFamily="2" charset="-120"/>
              </a:rPr>
              <a:t>讓在社群分享連結時變得更好看！</a:t>
            </a:r>
          </a:p>
        </p:txBody>
      </p:sp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DCC8C5B2-C84A-0429-DEC6-9FBF4CE156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altLang="zh-TW" sz="4800" dirty="0">
                <a:latin typeface="Taipei Sans TC Beta" pitchFamily="2" charset="-120"/>
                <a:ea typeface="Taipei Sans TC Beta" pitchFamily="2" charset="-120"/>
                <a:sym typeface="Arial"/>
              </a:rPr>
              <a:t>Open Graph</a:t>
            </a:r>
            <a:endParaRPr lang="zh-TW" altLang="en-US" sz="4800" dirty="0">
              <a:latin typeface="Taipei Sans TC Beta" pitchFamily="2" charset="-120"/>
              <a:ea typeface="Taipei Sans TC Beta" pitchFamily="2" charset="-120"/>
            </a:endParaRPr>
          </a:p>
        </p:txBody>
      </p:sp>
      <p:pic>
        <p:nvPicPr>
          <p:cNvPr id="11" name="圖片 10" descr="一張含有 文字, 天然食品, 生產, 螢幕擷取畫面 的圖片&#10;&#10;自動產生的描述">
            <a:extLst>
              <a:ext uri="{FF2B5EF4-FFF2-40B4-BE49-F238E27FC236}">
                <a16:creationId xmlns:a16="http://schemas.microsoft.com/office/drawing/2014/main" id="{FACF04C1-C53D-99AD-4347-F3054CBAB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3490773"/>
            <a:ext cx="3240000" cy="216327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DE0F642-923C-DE3B-44C4-AF5178401909}"/>
              </a:ext>
            </a:extLst>
          </p:cNvPr>
          <p:cNvSpPr txBox="1"/>
          <p:nvPr/>
        </p:nvSpPr>
        <p:spPr>
          <a:xfrm>
            <a:off x="1761600" y="3060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aipei Sans TC Beta" pitchFamily="2" charset="-120"/>
                <a:ea typeface="Taipei Sans TC Beta" pitchFamily="2" charset="-120"/>
              </a:rPr>
              <a:t>Facebook</a:t>
            </a:r>
            <a:endParaRPr lang="zh-TW" altLang="en-US" sz="1800" dirty="0">
              <a:latin typeface="Taipei Sans TC Beta" pitchFamily="2" charset="-120"/>
              <a:ea typeface="Taipei Sans TC Beta" pitchFamily="2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AEB17D0-E185-1D3C-2003-3FEAD3B9A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000" y="3490773"/>
            <a:ext cx="3240000" cy="253477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9C8061A-1ACB-2922-E87E-C445A27840B2}"/>
              </a:ext>
            </a:extLst>
          </p:cNvPr>
          <p:cNvSpPr txBox="1"/>
          <p:nvPr/>
        </p:nvSpPr>
        <p:spPr>
          <a:xfrm>
            <a:off x="5181600" y="3060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aipei Sans TC Beta" pitchFamily="2" charset="-120"/>
                <a:ea typeface="Taipei Sans TC Beta" pitchFamily="2" charset="-120"/>
              </a:rPr>
              <a:t>Discord</a:t>
            </a:r>
            <a:endParaRPr lang="zh-TW" altLang="en-US" sz="1800" dirty="0">
              <a:latin typeface="Taipei Sans TC Beta" pitchFamily="2" charset="-120"/>
              <a:ea typeface="Taipei Sans TC Beta" pitchFamily="2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172F57-245B-667F-9D1A-D6039CC9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000" y="3490773"/>
            <a:ext cx="3240000" cy="253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0908C68-9F08-3D80-495D-6CAFBE7E9F59}"/>
              </a:ext>
            </a:extLst>
          </p:cNvPr>
          <p:cNvSpPr txBox="1"/>
          <p:nvPr/>
        </p:nvSpPr>
        <p:spPr>
          <a:xfrm>
            <a:off x="8601600" y="3060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aipei Sans TC Beta" pitchFamily="2" charset="-120"/>
                <a:ea typeface="Taipei Sans TC Beta" pitchFamily="2" charset="-120"/>
              </a:rPr>
              <a:t>Line</a:t>
            </a:r>
            <a:endParaRPr lang="zh-TW" altLang="en-US" sz="1800" dirty="0"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2643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B635337D-DE1D-5B49-0665-114A5B41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531"/>
          <a:stretch/>
        </p:blipFill>
        <p:spPr>
          <a:xfrm>
            <a:off x="1056000" y="1440000"/>
            <a:ext cx="5760000" cy="4320000"/>
          </a:xfrm>
          <a:prstGeom prst="rect">
            <a:avLst/>
          </a:prstGeom>
        </p:spPr>
      </p:pic>
      <p:sp>
        <p:nvSpPr>
          <p:cNvPr id="9" name="Google Shape;104;p14">
            <a:extLst>
              <a:ext uri="{FF2B5EF4-FFF2-40B4-BE49-F238E27FC236}">
                <a16:creationId xmlns:a16="http://schemas.microsoft.com/office/drawing/2014/main" id="{82604C2B-9B69-C0D7-E781-149B8A368DC3}"/>
              </a:ext>
            </a:extLst>
          </p:cNvPr>
          <p:cNvSpPr txBox="1">
            <a:spLocks/>
          </p:cNvSpPr>
          <p:nvPr/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</a:rPr>
              <a:t>後端伺服器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86993A0-0AE4-E97A-B276-B64E49F12F8E}"/>
              </a:ext>
            </a:extLst>
          </p:cNvPr>
          <p:cNvGrpSpPr/>
          <p:nvPr/>
        </p:nvGrpSpPr>
        <p:grpSpPr>
          <a:xfrm>
            <a:off x="10020424" y="3866770"/>
            <a:ext cx="1870070" cy="2631230"/>
            <a:chOff x="8593405" y="448359"/>
            <a:chExt cx="2880002" cy="479750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1B2927D-3EDC-B730-A092-91E524086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3406" y="1648687"/>
              <a:ext cx="2880001" cy="2839600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9FB67159-231F-DADE-86CC-33C8E59501B1}"/>
                </a:ext>
              </a:extLst>
            </p:cNvPr>
            <p:cNvSpPr txBox="1"/>
            <p:nvPr/>
          </p:nvSpPr>
          <p:spPr>
            <a:xfrm>
              <a:off x="8593406" y="448359"/>
              <a:ext cx="2880001" cy="1290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Taipei Sans TC Beta" pitchFamily="2" charset="-120"/>
                  <a:ea typeface="Taipei Sans TC Beta" pitchFamily="2" charset="-120"/>
                </a:rPr>
                <a:t>後端伺服器</a:t>
              </a:r>
              <a:br>
                <a:rPr lang="en-US" altLang="zh-TW" sz="2000" dirty="0">
                  <a:latin typeface="Taipei Sans TC Beta" pitchFamily="2" charset="-120"/>
                  <a:ea typeface="Taipei Sans TC Beta" pitchFamily="2" charset="-120"/>
                </a:rPr>
              </a:br>
              <a:r>
                <a:rPr lang="en-US" altLang="zh-TW" sz="2000" dirty="0">
                  <a:latin typeface="Taipei Sans TC Beta" pitchFamily="2" charset="-120"/>
                  <a:ea typeface="Taipei Sans TC Beta" pitchFamily="2" charset="-120"/>
                </a:rPr>
                <a:t>GitHub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54F0E494-09BE-DB3D-4256-2954AF89126A}"/>
                </a:ext>
              </a:extLst>
            </p:cNvPr>
            <p:cNvSpPr txBox="1"/>
            <p:nvPr/>
          </p:nvSpPr>
          <p:spPr>
            <a:xfrm>
              <a:off x="8593405" y="4488287"/>
              <a:ext cx="2880000" cy="757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>
                  <a:solidFill>
                    <a:schemeClr val="accent1"/>
                  </a:solidFill>
                  <a:latin typeface="Taipei Sans TC Beta" pitchFamily="2" charset="-120"/>
                  <a:ea typeface="Taipei Sans TC Beta" pitchFamily="2" charset="-12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https://github.com/YuanOwO/pricescout_backend</a:t>
              </a:r>
              <a:endParaRPr lang="zh-TW" altLang="en-US" sz="1050" dirty="0">
                <a:solidFill>
                  <a:schemeClr val="accent1"/>
                </a:solidFill>
                <a:latin typeface="Taipei Sans TC Beta" pitchFamily="2" charset="-120"/>
                <a:ea typeface="Taipei Sans TC Beta" pitchFamily="2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1362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C6F9E5DE-7234-9ED7-617A-5F856A418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4465A417-A8AF-452E-49FC-6D5496C181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  <a:sym typeface="Arial"/>
              </a:rPr>
              <a:t>專案簡介</a:t>
            </a:r>
            <a:endParaRPr sz="4800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05" name="Google Shape;105;p14">
            <a:extLst>
              <a:ext uri="{FF2B5EF4-FFF2-40B4-BE49-F238E27FC236}">
                <a16:creationId xmlns:a16="http://schemas.microsoft.com/office/drawing/2014/main" id="{A1BAAEE3-BDBC-57B0-FED6-CEFC8257CE39}"/>
              </a:ext>
            </a:extLst>
          </p:cNvPr>
          <p:cNvSpPr txBox="1"/>
          <p:nvPr/>
        </p:nvSpPr>
        <p:spPr>
          <a:xfrm>
            <a:off x="1056000" y="1656000"/>
            <a:ext cx="100800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我們的平台致力於為消費者提供一個便利的價格比較工具，類似於超市商品標籤上標示每百克價格的方式，幫助使用者快速找到最划算的選擇。然而，我們的服務不僅限於單一超市，而是整合了全聯、家樂福等多家超市的商品資訊，讓使用者在購物前即可全面掌握市場價格。此外，我們以直觀簡潔的</a:t>
            </a:r>
            <a:r>
              <a:rPr lang="en-US" altLang="zh-TW" sz="2400" b="0" i="0" u="none" strike="noStrike" cap="none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UI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設計，讓您輕鬆找到所需商品，提升購物效率。</a:t>
            </a:r>
          </a:p>
        </p:txBody>
      </p:sp>
    </p:spTree>
    <p:extLst>
      <p:ext uri="{BB962C8B-B14F-4D97-AF65-F5344CB8AC3E}">
        <p14:creationId xmlns:p14="http://schemas.microsoft.com/office/powerpoint/2010/main" val="1902315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9A4A8BBA-95EC-7C2F-2561-AF493E131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17BEDDAC-A70A-BB75-86E2-EACADBFE2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</a:rPr>
              <a:t>資料庫結構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7784CFC-D119-6007-D998-502FA7C30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1935583"/>
            <a:ext cx="7200000" cy="42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00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A5D0FF46-5228-1E50-4D7A-B809145E5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EAC75C62-66A2-6F64-B9BC-79111FB613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altLang="zh-TW" sz="4800" dirty="0">
                <a:latin typeface="Taipei Sans TC Beta" pitchFamily="2" charset="-120"/>
                <a:ea typeface="Taipei Sans TC Beta" pitchFamily="2" charset="-120"/>
              </a:rPr>
              <a:t>API</a:t>
            </a: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</a:rPr>
              <a:t> 說明文件</a:t>
            </a:r>
          </a:p>
        </p:txBody>
      </p:sp>
      <p:pic>
        <p:nvPicPr>
          <p:cNvPr id="2" name="圖片 1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01B0EB58-16A9-373B-1165-BBC20DFC04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7208"/>
          <a:stretch/>
        </p:blipFill>
        <p:spPr>
          <a:xfrm>
            <a:off x="1776000" y="1610217"/>
            <a:ext cx="8640000" cy="485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79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06F80C20-F990-54FD-EF50-131F4B318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179F8022-846C-7EAA-5E58-777DFA76FE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altLang="zh-TW" sz="4800" dirty="0">
                <a:latin typeface="Taipei Sans TC Beta" pitchFamily="2" charset="-120"/>
                <a:ea typeface="Taipei Sans TC Beta" pitchFamily="2" charset="-120"/>
              </a:rPr>
              <a:t>API</a:t>
            </a: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</a:rPr>
              <a:t> 說明文件</a:t>
            </a:r>
          </a:p>
        </p:txBody>
      </p:sp>
      <p:pic>
        <p:nvPicPr>
          <p:cNvPr id="6" name="圖片 5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DBAFF0D3-219F-D6B3-F9CB-700779EFDB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1826"/>
          <a:stretch/>
        </p:blipFill>
        <p:spPr>
          <a:xfrm>
            <a:off x="1776000" y="1610217"/>
            <a:ext cx="8640000" cy="485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79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FDBE533D-AA67-F1A4-AF63-DD5A0E29B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2AE315F8-6E1B-2BA9-12E2-7C9B669BB9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</a:rPr>
              <a:t>另一個 </a:t>
            </a:r>
            <a:r>
              <a:rPr lang="en-US" altLang="zh-TW" sz="4800" dirty="0">
                <a:latin typeface="Taipei Sans TC Beta" pitchFamily="2" charset="-120"/>
                <a:ea typeface="Taipei Sans TC Beta" pitchFamily="2" charset="-120"/>
              </a:rPr>
              <a:t>API</a:t>
            </a: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</a:rPr>
              <a:t> 說明文件</a:t>
            </a:r>
          </a:p>
        </p:txBody>
      </p:sp>
      <p:pic>
        <p:nvPicPr>
          <p:cNvPr id="3" name="圖片 2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EF2B214F-7925-00C3-2A2D-EDB802A9FA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7364"/>
          <a:stretch/>
        </p:blipFill>
        <p:spPr>
          <a:xfrm>
            <a:off x="1776000" y="1610217"/>
            <a:ext cx="8640000" cy="485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1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540963AA-8D14-69D7-41F3-65415D009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E8DB474A-0C54-F705-8BE7-3B85BA49E4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</a:rPr>
              <a:t>挑戰：分頁數量過多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B24E53A-B9F9-F124-DBFF-8DD22BD0E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036" y="219519"/>
            <a:ext cx="3633763" cy="6418962"/>
          </a:xfrm>
          <a:prstGeom prst="rect">
            <a:avLst/>
          </a:prstGeom>
        </p:spPr>
      </p:pic>
      <p:sp>
        <p:nvSpPr>
          <p:cNvPr id="5" name="Google Shape;105;p14">
            <a:extLst>
              <a:ext uri="{FF2B5EF4-FFF2-40B4-BE49-F238E27FC236}">
                <a16:creationId xmlns:a16="http://schemas.microsoft.com/office/drawing/2014/main" id="{0E9E6C7F-13C8-5351-BE86-BA86B51A782D}"/>
              </a:ext>
            </a:extLst>
          </p:cNvPr>
          <p:cNvSpPr txBox="1"/>
          <p:nvPr/>
        </p:nvSpPr>
        <p:spPr>
          <a:xfrm>
            <a:off x="1056000" y="1440000"/>
            <a:ext cx="6909281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R="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我們總共有將近</a:t>
            </a: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100</a:t>
            </a: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種商品分類，當然不可能手動維護每一個分頁。</a:t>
            </a:r>
            <a:endParaRPr lang="en-US" altLang="zh-TW" sz="2400" dirty="0">
              <a:solidFill>
                <a:schemeClr val="dk1"/>
              </a:solidFill>
              <a:latin typeface="Taipei Sans TC Beta" pitchFamily="2" charset="-120"/>
              <a:ea typeface="Taipei Sans TC Beta" pitchFamily="2" charset="-120"/>
              <a:cs typeface="Gill Sans"/>
              <a:sym typeface="Gill Sans"/>
            </a:endParaRPr>
          </a:p>
          <a:p>
            <a:pPr marR="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由於每個頁面的結構都差不多，所以我們只要維護模板頁面，並且蒐集總共有哪些路徑，使用 </a:t>
            </a: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Python </a:t>
            </a: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來生成對應的網頁，並且使用</a:t>
            </a: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JavaScript</a:t>
            </a: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在載入網頁時調整 </a:t>
            </a: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title</a:t>
            </a: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 等設定。</a:t>
            </a:r>
          </a:p>
        </p:txBody>
      </p:sp>
    </p:spTree>
    <p:extLst>
      <p:ext uri="{BB962C8B-B14F-4D97-AF65-F5344CB8AC3E}">
        <p14:creationId xmlns:p14="http://schemas.microsoft.com/office/powerpoint/2010/main" val="1954048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A8949266-3535-44E2-559F-E3A02CFA8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8ECE997E-0B8F-C165-7547-B38831B59E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  <a:sym typeface="Arial"/>
              </a:rPr>
              <a:t>工作分配</a:t>
            </a:r>
            <a:endParaRPr lang="zh-TW" altLang="en-US" sz="4800" dirty="0">
              <a:latin typeface="Taipei Sans TC Beta" pitchFamily="2" charset="-120"/>
              <a:ea typeface="Taipei Sans TC Beta" pitchFamily="2" charset="-12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26A47C4-E564-8FDE-E570-64806EA98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304822"/>
              </p:ext>
            </p:extLst>
          </p:nvPr>
        </p:nvGraphicFramePr>
        <p:xfrm>
          <a:off x="1296000" y="1800000"/>
          <a:ext cx="6480000" cy="43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373683325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396790922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>
                          <a:latin typeface="Taipei Sans TC Beta" pitchFamily="2" charset="-120"/>
                          <a:ea typeface="Taipei Sans TC Beta" pitchFamily="2" charset="-120"/>
                        </a:rPr>
                        <a:t>組員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工作內容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96718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翁世華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網站頁面設計、美術、文檔製作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632787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黃俊源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網站結構設計、後端的</a:t>
                      </a:r>
                      <a:r>
                        <a:rPr lang="en-US" altLang="zh-TW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API</a:t>
                      </a:r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、</a:t>
                      </a:r>
                      <a:endParaRPr lang="en-US" altLang="zh-TW" sz="2400" dirty="0">
                        <a:latin typeface="Taipei Sans TC Beta" pitchFamily="2" charset="-120"/>
                        <a:ea typeface="Taipei Sans TC Beta" pitchFamily="2" charset="-120"/>
                      </a:endParaRPr>
                    </a:p>
                    <a:p>
                      <a:pPr algn="l"/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資料蒐集 </a:t>
                      </a:r>
                      <a:r>
                        <a:rPr lang="en-US" altLang="zh-TW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(</a:t>
                      </a:r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爬蟲</a:t>
                      </a:r>
                      <a:r>
                        <a:rPr lang="en-US" altLang="zh-TW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)</a:t>
                      </a:r>
                      <a:endParaRPr lang="zh-TW" altLang="en-US" sz="2400" dirty="0">
                        <a:latin typeface="Taipei Sans TC Beta" pitchFamily="2" charset="-120"/>
                        <a:ea typeface="Taipei Sans TC Beta" pitchFamily="2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1149241"/>
                  </a:ext>
                </a:extLst>
              </a:tr>
            </a:tbl>
          </a:graphicData>
        </a:graphic>
      </p:graphicFrame>
      <p:pic>
        <p:nvPicPr>
          <p:cNvPr id="7" name="圖片 6" descr="一張含有 日本動畫, 卡通, 動畫, 動畫卡通 的圖片&#10;&#10;自動產生的描述">
            <a:extLst>
              <a:ext uri="{FF2B5EF4-FFF2-40B4-BE49-F238E27FC236}">
                <a16:creationId xmlns:a16="http://schemas.microsoft.com/office/drawing/2014/main" id="{549596C4-BF7D-B499-1E67-EA9AC1130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2" r="17618"/>
          <a:stretch/>
        </p:blipFill>
        <p:spPr>
          <a:xfrm>
            <a:off x="8049600" y="2079000"/>
            <a:ext cx="36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17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>
                <a:latin typeface="Taipei Sans TC Beta" pitchFamily="2" charset="-120"/>
                <a:ea typeface="Taipei Sans TC Beta" pitchFamily="2" charset="-120"/>
                <a:sym typeface="Arial"/>
              </a:rPr>
              <a:t>製作動機</a:t>
            </a:r>
            <a:endParaRPr lang="zh-TW" altLang="en-US" sz="4800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1056000" y="1332000"/>
            <a:ext cx="10080000" cy="450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TW" altLang="en-US" sz="2400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對於在外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租屋的學生或上班族來說，</a:t>
            </a:r>
            <a:r>
              <a:rPr lang="zh-TW" altLang="en-US" sz="2400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想要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省錢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，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最有效的方式就是自己煮飯。然而如何以最划算的價格買到食材，卻成為了一個不小的挑戰。雖然傳統市場的價格通常比較實惠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，然而因為平日需要上班上課無法前往，</a:t>
            </a:r>
            <a:r>
              <a:rPr lang="zh-TW" altLang="en-US" sz="2400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所以</a:t>
            </a:r>
            <a:r>
              <a:rPr lang="zh-TW" altLang="zh-TW" sz="2400" b="0" i="0" u="none" strike="noStrike" cap="none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我們會</a:t>
            </a:r>
            <a:r>
              <a:rPr lang="zh-TW" altLang="en-US" sz="2400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偏好在</a:t>
            </a:r>
            <a:r>
              <a:rPr lang="zh-TW" altLang="zh-TW" sz="2400" b="0" i="0" u="none" strike="noStrike" cap="none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超市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採購</a:t>
            </a:r>
            <a:r>
              <a:rPr lang="zh-TW" altLang="en-US" sz="2400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，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因此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我們需要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貨比三家以確保自己不會買得太貴。這樣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會在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無形中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耗費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不少時間成本，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於是我們想到可以設計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一個針對生鮮食品的比價網站，幫助我們更有效率地找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出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/>
                <a:sym typeface="Gill Sans"/>
              </a:rPr>
              <a:t>最划算的選擇。</a:t>
            </a:r>
            <a:endParaRPr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1E3E05B1-DF5A-D722-8FB7-67F1AC307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263B59CC-89DA-6CE0-8E43-67DA823951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  <a:sym typeface="Arial"/>
              </a:rPr>
              <a:t>市場分析</a:t>
            </a:r>
            <a:endParaRPr sz="4800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05" name="Google Shape;105;p14">
            <a:extLst>
              <a:ext uri="{FF2B5EF4-FFF2-40B4-BE49-F238E27FC236}">
                <a16:creationId xmlns:a16="http://schemas.microsoft.com/office/drawing/2014/main" id="{5F53E108-44A0-CE9E-5430-5F0AC22D63DB}"/>
              </a:ext>
            </a:extLst>
          </p:cNvPr>
          <p:cNvSpPr txBox="1"/>
          <p:nvPr/>
        </p:nvSpPr>
        <p:spPr>
          <a:xfrm>
            <a:off x="1056000" y="1440000"/>
            <a:ext cx="10080000" cy="489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Aft>
                <a:spcPts val="1800"/>
              </a:spcAft>
              <a:buNone/>
            </a:pP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我們發現隨著電子購物的快速發展，各大超市也紛紛成立了自己的線上商店，讓我們也能夠在網路上獲得商品價格的資訊。這也意味著我們必須親自造訪他們各自的網站，才能知道各通路的售價為何。</a:t>
            </a:r>
            <a:endParaRPr lang="en-US" altLang="zh-TW" sz="2400" dirty="0">
              <a:solidFill>
                <a:schemeClr val="dk1"/>
              </a:solidFill>
              <a:latin typeface="Taipei Sans TC Beta" pitchFamily="2" charset="-120"/>
              <a:ea typeface="Taipei Sans TC Beta" pitchFamily="2" charset="-120"/>
              <a:cs typeface="Gill Sans"/>
              <a:sym typeface="Gill Sans"/>
            </a:endParaRPr>
          </a:p>
          <a:p>
            <a:pPr marL="0" marR="0" lvl="0" indent="0" algn="just" rtl="0">
              <a:lnSpc>
                <a:spcPct val="200000"/>
              </a:lnSpc>
              <a:spcAft>
                <a:spcPts val="1800"/>
              </a:spcAft>
              <a:buNone/>
            </a:pP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sym typeface="Gill Sans"/>
              </a:rPr>
              <a:t>雖然目前網路上也有一些比價網站，但都是以電子產品為主，鮮少有提供食品的服務。而我們要設計的網站即是以生鮮食品為主，並且提供每單位價格的參考值，使同類型但不同規格的產品也能夠快速地比較出價格差異。</a:t>
            </a:r>
            <a:endParaRPr lang="zh-TW" altLang="en-US" sz="2400" dirty="0"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343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CE36F451-63C4-2491-EA6F-302B6B04D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09884CC8-4A34-96D0-F266-9030796779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  <a:sym typeface="Arial"/>
              </a:rPr>
              <a:t>網站特色</a:t>
            </a:r>
            <a:endParaRPr lang="zh-TW" altLang="en-US" sz="4800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05" name="Google Shape;105;p14">
            <a:extLst>
              <a:ext uri="{FF2B5EF4-FFF2-40B4-BE49-F238E27FC236}">
                <a16:creationId xmlns:a16="http://schemas.microsoft.com/office/drawing/2014/main" id="{05EE95A8-7686-3D4D-BB32-E33F1C8E4EB1}"/>
              </a:ext>
            </a:extLst>
          </p:cNvPr>
          <p:cNvSpPr txBox="1"/>
          <p:nvPr/>
        </p:nvSpPr>
        <p:spPr>
          <a:xfrm>
            <a:off x="1056000" y="1368000"/>
            <a:ext cx="6163507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自動計算每單位的價格 </a:t>
            </a: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(CP</a:t>
            </a: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值</a:t>
            </a: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)</a:t>
            </a:r>
            <a:b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</a:b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不必再自行做繁雜的換算</a:t>
            </a:r>
            <a:endParaRPr lang="en-US" altLang="zh-TW" sz="2400" dirty="0">
              <a:solidFill>
                <a:schemeClr val="dk1"/>
              </a:solidFill>
              <a:latin typeface="Taipei Sans TC Beta" pitchFamily="2" charset="-120"/>
              <a:ea typeface="Taipei Sans TC Beta" pitchFamily="2" charset="-120"/>
              <a:cs typeface="Gill Sans"/>
              <a:sym typeface="Gill Sans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以表格式條列各商品的規格及單價</a:t>
            </a:r>
            <a:b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</a:b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讓使用者能一目瞭然的找到最划算的價格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整合各超市的販售價格</a:t>
            </a:r>
            <a:b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</a:b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讓使用者能提前規劃買菜行程</a:t>
            </a:r>
            <a:endParaRPr lang="en-US" altLang="zh-TW" sz="2400" dirty="0">
              <a:solidFill>
                <a:schemeClr val="dk1"/>
              </a:solidFill>
              <a:latin typeface="Taipei Sans TC Beta" pitchFamily="2" charset="-120"/>
              <a:ea typeface="Taipei Sans TC Beta" pitchFamily="2" charset="-120"/>
              <a:cs typeface="Gill Sans"/>
              <a:sym typeface="Gill Sans"/>
            </a:endParaRPr>
          </a:p>
        </p:txBody>
      </p:sp>
      <p:pic>
        <p:nvPicPr>
          <p:cNvPr id="2" name="Google Shape;124;p17">
            <a:extLst>
              <a:ext uri="{FF2B5EF4-FFF2-40B4-BE49-F238E27FC236}">
                <a16:creationId xmlns:a16="http://schemas.microsoft.com/office/drawing/2014/main" id="{8A7FE47B-946B-4A63-00B8-7530415DFB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8440" y="762000"/>
            <a:ext cx="5185775" cy="5185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582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A48A97F9-8BAC-AF0F-EC65-141CAB2AB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1A5D4C6C-EB66-6859-D08F-2077518A2E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  <a:sym typeface="Arial"/>
              </a:rPr>
              <a:t>技術</a:t>
            </a: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</a:rPr>
              <a:t>實現</a:t>
            </a:r>
          </a:p>
        </p:txBody>
      </p:sp>
      <p:sp>
        <p:nvSpPr>
          <p:cNvPr id="105" name="Google Shape;105;p14">
            <a:extLst>
              <a:ext uri="{FF2B5EF4-FFF2-40B4-BE49-F238E27FC236}">
                <a16:creationId xmlns:a16="http://schemas.microsoft.com/office/drawing/2014/main" id="{2112F7F0-D4DE-54BF-B7A5-BE9285DF217E}"/>
              </a:ext>
            </a:extLst>
          </p:cNvPr>
          <p:cNvSpPr txBox="1"/>
          <p:nvPr/>
        </p:nvSpPr>
        <p:spPr>
          <a:xfrm>
            <a:off x="1056000" y="1440000"/>
            <a:ext cx="10080000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使用 </a:t>
            </a: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Bootstrap</a:t>
            </a: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 和 </a:t>
            </a: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jQuery </a:t>
            </a: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作為網站框架</a:t>
            </a:r>
            <a:endParaRPr lang="en-US" altLang="zh-TW" sz="2400" dirty="0">
              <a:solidFill>
                <a:schemeClr val="dk1"/>
              </a:solidFill>
              <a:latin typeface="Taipei Sans TC Beta" pitchFamily="2" charset="-120"/>
              <a:ea typeface="Taipei Sans TC Beta" pitchFamily="2" charset="-120"/>
              <a:cs typeface="Gill Sans"/>
              <a:sym typeface="Gill Sans"/>
            </a:endParaRP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AJAX </a:t>
            </a: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技術來實現跟後端 </a:t>
            </a: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API</a:t>
            </a: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 請求資料</a:t>
            </a:r>
            <a:endParaRPr lang="en-US" altLang="zh-TW" sz="2400" dirty="0">
              <a:solidFill>
                <a:schemeClr val="dk1"/>
              </a:solidFill>
              <a:latin typeface="Taipei Sans TC Beta" pitchFamily="2" charset="-120"/>
              <a:ea typeface="Taipei Sans TC Beta" pitchFamily="2" charset="-120"/>
              <a:cs typeface="Gill Sans"/>
              <a:sym typeface="Gill Sans"/>
            </a:endParaRP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使用 </a:t>
            </a: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Python </a:t>
            </a:r>
            <a:r>
              <a:rPr lang="en-US" altLang="zh-TW" sz="2400" dirty="0" err="1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FastAPI</a:t>
            </a: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 </a:t>
            </a: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作為後端伺服器框架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資料庫使用 </a:t>
            </a: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SQLite</a:t>
            </a: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 和 </a:t>
            </a:r>
            <a:r>
              <a:rPr lang="en-US" altLang="zh-TW" sz="2400" dirty="0" err="1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SQLAlchemy</a:t>
            </a:r>
            <a:endParaRPr lang="en-US" altLang="zh-TW" sz="2400" dirty="0">
              <a:solidFill>
                <a:schemeClr val="dk1"/>
              </a:solidFill>
              <a:latin typeface="Taipei Sans TC Beta" pitchFamily="2" charset="-120"/>
              <a:ea typeface="Taipei Sans TC Beta" pitchFamily="2" charset="-120"/>
              <a:cs typeface="Gill Sans"/>
              <a:sym typeface="Gill Sans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Python </a:t>
            </a: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爬蟲來抓取各超市線上平台販售價格</a:t>
            </a:r>
            <a:endParaRPr lang="en-US" altLang="zh-TW" sz="2400" dirty="0">
              <a:solidFill>
                <a:schemeClr val="dk1"/>
              </a:solidFill>
              <a:latin typeface="Taipei Sans TC Beta" pitchFamily="2" charset="-120"/>
              <a:ea typeface="Taipei Sans TC Beta" pitchFamily="2" charset="-120"/>
              <a:cs typeface="Gill Sans"/>
              <a:sym typeface="Gill Sans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前端網頁部署在 </a:t>
            </a: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GitHub Pages</a:t>
            </a:r>
            <a:r>
              <a:rPr lang="zh-TW" altLang="en-US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、後端伺服器部署在 </a:t>
            </a:r>
            <a:r>
              <a:rPr lang="en-US" altLang="zh-TW" sz="2400" dirty="0">
                <a:solidFill>
                  <a:schemeClr val="dk1"/>
                </a:solidFill>
                <a:latin typeface="Taipei Sans TC Beta" pitchFamily="2" charset="-120"/>
                <a:ea typeface="Taipei Sans TC Beta" pitchFamily="2" charset="-120"/>
                <a:cs typeface="Gill Sans"/>
                <a:sym typeface="Gill Sans"/>
              </a:rPr>
              <a:t>Render</a:t>
            </a:r>
          </a:p>
        </p:txBody>
      </p:sp>
      <p:pic>
        <p:nvPicPr>
          <p:cNvPr id="3" name="Google Shape;131;p18">
            <a:extLst>
              <a:ext uri="{FF2B5EF4-FFF2-40B4-BE49-F238E27FC236}">
                <a16:creationId xmlns:a16="http://schemas.microsoft.com/office/drawing/2014/main" id="{A50B95D5-2D37-F81B-7BE3-CD27758A72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3403" y="876337"/>
            <a:ext cx="3867671" cy="2552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0402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E13EABFC-3BEE-8AEF-BD93-E23A49846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E0CC2D20-87FB-2235-151E-A2BE5EC73F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  <a:sym typeface="Arial"/>
              </a:rPr>
              <a:t>網站結構</a:t>
            </a:r>
            <a:endParaRPr lang="zh-TW" altLang="en-US" sz="4800" dirty="0">
              <a:latin typeface="Taipei Sans TC Beta" pitchFamily="2" charset="-120"/>
              <a:ea typeface="Taipei Sans TC Beta" pitchFamily="2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3B4270-392E-3EA8-2E7C-73C670627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00" y="2006604"/>
            <a:ext cx="8640000" cy="406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830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2A6A4987-B646-6E4D-7828-C23883DDD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F8DDB64F-0664-8187-84B4-CE37262B2A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  <a:sym typeface="Arial"/>
              </a:rPr>
              <a:t>歡迎</a:t>
            </a: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</a:rPr>
              <a:t>提示視窗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544816B-7286-C4C3-1D76-491A5E8E0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00" y="1610217"/>
            <a:ext cx="8640000" cy="485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19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0684FFFF-A949-294F-F84E-0BD736C12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DABDD670-65BE-3D94-49F6-64C43BAE32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altLang="zh-TW" sz="4800" dirty="0">
                <a:latin typeface="Taipei Sans TC Beta" pitchFamily="2" charset="-120"/>
                <a:ea typeface="Taipei Sans TC Beta" pitchFamily="2" charset="-120"/>
              </a:rPr>
              <a:t>RWD </a:t>
            </a:r>
            <a:r>
              <a:rPr lang="zh-TW" altLang="en-US" sz="4800" dirty="0">
                <a:latin typeface="Taipei Sans TC Beta" pitchFamily="2" charset="-120"/>
                <a:ea typeface="Taipei Sans TC Beta" pitchFamily="2" charset="-120"/>
              </a:rPr>
              <a:t>設計</a:t>
            </a:r>
          </a:p>
        </p:txBody>
      </p:sp>
      <p:pic>
        <p:nvPicPr>
          <p:cNvPr id="6" name="圖片 5" descr="一張含有 文字, 螢幕擷取畫面, 水果, 軟體 的圖片&#10;&#10;自動產生的描述">
            <a:extLst>
              <a:ext uri="{FF2B5EF4-FFF2-40B4-BE49-F238E27FC236}">
                <a16:creationId xmlns:a16="http://schemas.microsoft.com/office/drawing/2014/main" id="{9AB95C0B-78F0-070E-BE5F-ABFABCB2E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246" y="1610216"/>
            <a:ext cx="2188562" cy="4858526"/>
          </a:xfrm>
          <a:prstGeom prst="rect">
            <a:avLst/>
          </a:prstGeom>
        </p:spPr>
      </p:pic>
      <p:pic>
        <p:nvPicPr>
          <p:cNvPr id="10" name="圖片 9" descr="一張含有 文字, 螢幕擷取畫面, 水果, 食物 的圖片&#10;&#10;自動產生的描述">
            <a:extLst>
              <a:ext uri="{FF2B5EF4-FFF2-40B4-BE49-F238E27FC236}">
                <a16:creationId xmlns:a16="http://schemas.microsoft.com/office/drawing/2014/main" id="{F0624920-87F9-FA74-A762-1A961B3BB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528" y="1608742"/>
            <a:ext cx="2189226" cy="4860000"/>
          </a:xfrm>
          <a:prstGeom prst="rect">
            <a:avLst/>
          </a:prstGeom>
        </p:spPr>
      </p:pic>
      <p:pic>
        <p:nvPicPr>
          <p:cNvPr id="12" name="圖片 11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74CB332D-3AA3-8730-2824-90B5F4210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055" y="1608742"/>
            <a:ext cx="218922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13394"/>
      </p:ext>
    </p:extLst>
  </p:cSld>
  <p:clrMapOvr>
    <a:masterClrMapping/>
  </p:clrMapOvr>
</p:sld>
</file>

<file path=ppt/theme/theme1.xml><?xml version="1.0" encoding="utf-8"?>
<a:theme xmlns:a="http://schemas.openxmlformats.org/drawingml/2006/main" name="基本">
  <a:themeElements>
    <a:clrScheme name="藍色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754</Words>
  <Application>Microsoft Office PowerPoint</Application>
  <PresentationFormat>寬螢幕</PresentationFormat>
  <Paragraphs>89</Paragraphs>
  <Slides>25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1" baseType="lpstr">
      <vt:lpstr>Corbel</vt:lpstr>
      <vt:lpstr>Wingdings</vt:lpstr>
      <vt:lpstr>Taipei Sans TC Beta</vt:lpstr>
      <vt:lpstr>Microsoft YaHei UI</vt:lpstr>
      <vt:lpstr>Arial</vt:lpstr>
      <vt:lpstr>基本</vt:lpstr>
      <vt:lpstr>生鮮食品比價網站</vt:lpstr>
      <vt:lpstr>專案簡介</vt:lpstr>
      <vt:lpstr>製作動機</vt:lpstr>
      <vt:lpstr>市場分析</vt:lpstr>
      <vt:lpstr>網站特色</vt:lpstr>
      <vt:lpstr>技術實現</vt:lpstr>
      <vt:lpstr>網站結構</vt:lpstr>
      <vt:lpstr>歡迎提示視窗</vt:lpstr>
      <vt:lpstr>RWD 設計</vt:lpstr>
      <vt:lpstr>商品顯示模式</vt:lpstr>
      <vt:lpstr>商品顯示模式</vt:lpstr>
      <vt:lpstr>商品關鍵字搜尋</vt:lpstr>
      <vt:lpstr>PowerPoint 簡報</vt:lpstr>
      <vt:lpstr>PowerPoint 簡報</vt:lpstr>
      <vt:lpstr>PowerPoint 簡報</vt:lpstr>
      <vt:lpstr>404 Not Found 處理</vt:lpstr>
      <vt:lpstr>Cookies 持久化</vt:lpstr>
      <vt:lpstr>Open Graph</vt:lpstr>
      <vt:lpstr>PowerPoint 簡報</vt:lpstr>
      <vt:lpstr>資料庫結構</vt:lpstr>
      <vt:lpstr>API 說明文件</vt:lpstr>
      <vt:lpstr>API 說明文件</vt:lpstr>
      <vt:lpstr>另一個 API 說明文件</vt:lpstr>
      <vt:lpstr>挑戰：分頁數量過多</vt:lpstr>
      <vt:lpstr>工作分配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俊源 黃</cp:lastModifiedBy>
  <cp:revision>21</cp:revision>
  <dcterms:modified xsi:type="dcterms:W3CDTF">2024-12-23T16:24:19Z</dcterms:modified>
</cp:coreProperties>
</file>